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72" r:id="rId6"/>
    <p:sldId id="270" r:id="rId7"/>
    <p:sldId id="269" r:id="rId8"/>
    <p:sldId id="271" r:id="rId9"/>
    <p:sldId id="26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7689A-5DAE-4441-819C-0748625CB95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4A99-8271-4D31-83C6-0E8B0A59E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9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2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8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2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9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3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5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6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Berlin Sans FB Demi" panose="020E0802020502020306" pitchFamily="34" charset="0"/>
              </a:rPr>
              <a:t>5 </a:t>
            </a:r>
            <a:r>
              <a:rPr lang="en-US" sz="8000" dirty="0" smtClean="0">
                <a:latin typeface="Berlin Sans FB Demi" panose="020E0802020502020306" pitchFamily="34" charset="0"/>
              </a:rPr>
              <a:t>Themes of Geography</a:t>
            </a:r>
            <a:endParaRPr lang="en-US" sz="80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0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3931920" y="521019"/>
            <a:ext cx="783771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+mj-lt"/>
                <a:cs typeface="Liberation Serif" panose="02020603050405020304" pitchFamily="18" charset="0"/>
              </a:rPr>
              <a:t>Geographers who practice fieldwork keep their eyes open to the world around them and through practice become adept at reading cultural landscapes. Take a walk around your campus or town and </a:t>
            </a:r>
            <a:r>
              <a:rPr lang="en-US" sz="3400" b="1" dirty="0">
                <a:solidFill>
                  <a:srgbClr val="0070C0"/>
                </a:solidFill>
                <a:latin typeface="+mj-lt"/>
                <a:cs typeface="Liberation Serif" panose="02020603050405020304" pitchFamily="18" charset="0"/>
              </a:rPr>
              <a:t>try reading the cultural landscape</a:t>
            </a:r>
            <a:r>
              <a:rPr lang="en-US" sz="3400" dirty="0">
                <a:latin typeface="+mj-lt"/>
                <a:cs typeface="Liberation Serif" panose="02020603050405020304" pitchFamily="18" charset="0"/>
              </a:rPr>
              <a:t>. Choose one thing in the landscape and ask yourself, “What is </a:t>
            </a:r>
            <a:r>
              <a:rPr lang="en-US" sz="3400" dirty="0" smtClean="0">
                <a:latin typeface="+mj-lt"/>
                <a:cs typeface="Liberation Serif" panose="02020603050405020304" pitchFamily="18" charset="0"/>
              </a:rPr>
              <a:t>that </a:t>
            </a:r>
            <a:r>
              <a:rPr lang="en-US" sz="3400" dirty="0">
                <a:latin typeface="+mj-lt"/>
                <a:cs typeface="Liberation Serif" panose="02020603050405020304" pitchFamily="18" charset="0"/>
              </a:rPr>
              <a:t>and why is it there?” How might the existence of that thing influence the future development of the neighborhood?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" y="521019"/>
            <a:ext cx="3395984" cy="44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Berlin Sans FB Demi" panose="020E0802020502020306" pitchFamily="34" charset="0"/>
              </a:rPr>
              <a:t>5 Basic Themes of Geography</a:t>
            </a:r>
            <a:endParaRPr lang="en-US" sz="6000" dirty="0">
              <a:latin typeface="Berlin Sans FB Demi" panose="020E0802020502020306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Absolute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67912" y="1930935"/>
            <a:ext cx="3474720" cy="4730829"/>
          </a:xfrm>
        </p:spPr>
        <p:txBody>
          <a:bodyPr anchor="t">
            <a:noAutofit/>
          </a:bodyPr>
          <a:lstStyle/>
          <a:p>
            <a:r>
              <a:rPr lang="en-US" sz="1800" dirty="0">
                <a:latin typeface="Arial Rounded MT Bold" panose="020F0704030504030204" pitchFamily="34" charset="0"/>
              </a:rPr>
              <a:t>Provides a definite reference to locate a place.  Is given in degrees of latitude and longitude (global location) or street address (local location)</a:t>
            </a:r>
          </a:p>
          <a:p>
            <a:r>
              <a:rPr lang="en-US" sz="1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Latitude: </a:t>
            </a:r>
            <a:r>
              <a:rPr lang="en-US" sz="1800" dirty="0">
                <a:latin typeface="Arial Rounded MT Bold" panose="020F0704030504030204" pitchFamily="34" charset="0"/>
              </a:rPr>
              <a:t>angular distance north or south from the Earth’s equator marked in degrees</a:t>
            </a:r>
          </a:p>
          <a:p>
            <a:r>
              <a:rPr lang="en-US" sz="1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Longitude: </a:t>
            </a:r>
            <a:r>
              <a:rPr lang="en-US" sz="1800" dirty="0">
                <a:latin typeface="Arial Rounded MT Bold" panose="020F0704030504030204" pitchFamily="34" charset="0"/>
              </a:rPr>
              <a:t>angular distance expressed in degrees east or west of the Prime Meridian, which runs through Greenwich, England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Relative Location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818463" y="1831306"/>
            <a:ext cx="3474720" cy="4122990"/>
          </a:xfrm>
        </p:spPr>
        <p:txBody>
          <a:bodyPr anchor="t"/>
          <a:lstStyle/>
          <a:p>
            <a:r>
              <a:rPr lang="en-US" dirty="0">
                <a:latin typeface="Arial Rounded MT Bold" panose="020F0704030504030204" pitchFamily="34" charset="0"/>
              </a:rPr>
              <a:t>Depends upon point of reference (ex: near, far, a short drive, etc.)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Described by landmarks, time, direction or distance from one place to another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7911" y="200507"/>
            <a:ext cx="7425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#1 Location: 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Where are we?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482" y="4283779"/>
            <a:ext cx="4080681" cy="2377986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 rot="2932904">
            <a:off x="8529851" y="4551765"/>
            <a:ext cx="1501254" cy="1009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24335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rallels meridians graticula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010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erlin Sans FB Demi" panose="020E0802020502020306" pitchFamily="34" charset="0"/>
              </a:rPr>
              <a:t>Themes Cont’d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67912" y="2565424"/>
            <a:ext cx="3474720" cy="41336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Human characteristics: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67912" y="2997796"/>
            <a:ext cx="3474720" cy="211562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derived from ideas/actions of people that result in changes to the environment (bridges, buildings, roads, clothing, food habits, language, culture) – cultural landscape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707627" y="2565424"/>
            <a:ext cx="3585556" cy="427219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Physical characteristics: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707627" y="2978788"/>
            <a:ext cx="3474720" cy="213463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Landforms (mountains, plains, etc.), bodies of water (oceans, rivers, lakes, etc.), ecosystems (soil, plants, animals, climate)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71454" y="318655"/>
            <a:ext cx="8079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#2 Place: </a:t>
            </a:r>
            <a:r>
              <a:rPr lang="en-US" sz="2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the physical and cultural characteristics of an area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What is it like there?  What kind of place is it?  What do you think of when you imagine…?</a:t>
            </a:r>
          </a:p>
        </p:txBody>
      </p:sp>
      <p:pic>
        <p:nvPicPr>
          <p:cNvPr id="1026" name="Picture 2" descr="Image result for downtown tokyo at 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8" y="4214563"/>
            <a:ext cx="3592068" cy="20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j mah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62" y="5132427"/>
            <a:ext cx="3311236" cy="16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untain 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4" y="4613722"/>
            <a:ext cx="3246436" cy="18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each wallpa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32" y="5702539"/>
            <a:ext cx="1896902" cy="11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6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Place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531" y="327546"/>
            <a:ext cx="8297839" cy="5657202"/>
          </a:xfrm>
        </p:spPr>
        <p:txBody>
          <a:bodyPr anchor="t"/>
          <a:lstStyle/>
          <a:p>
            <a:r>
              <a:rPr lang="en-US" sz="2400" dirty="0">
                <a:latin typeface="Arial Rounded MT Bold" panose="020F0704030504030204" pitchFamily="34" charset="0"/>
              </a:rPr>
              <a:t>People develop a </a:t>
            </a:r>
            <a:r>
              <a:rPr lang="en-US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sense of place </a:t>
            </a:r>
            <a:r>
              <a:rPr lang="en-US" sz="2400" dirty="0">
                <a:latin typeface="Arial Rounded MT Bold" panose="020F0704030504030204" pitchFamily="34" charset="0"/>
              </a:rPr>
              <a:t>by infusing a place with meaning and emotion.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We also develop </a:t>
            </a:r>
            <a:r>
              <a:rPr lang="en-US" sz="24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perceptions of places </a:t>
            </a:r>
            <a:r>
              <a:rPr lang="en-US" sz="2400" dirty="0">
                <a:latin typeface="Arial Rounded MT Bold" panose="020F0704030504030204" pitchFamily="34" charset="0"/>
              </a:rPr>
              <a:t>where we have never been through books, movies, stories, and pictures.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9" y="2215971"/>
            <a:ext cx="5991664" cy="43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75" y="2215971"/>
            <a:ext cx="5999475" cy="43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15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dirty="0">
                <a:latin typeface="Berlin Sans FB Demi" panose="020E0802020502020306" pitchFamily="34" charset="0"/>
              </a:rPr>
              <a:t>Themes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634" y="235527"/>
            <a:ext cx="6978020" cy="5749221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#3 Human-Environment Interaction: </a:t>
            </a:r>
            <a:r>
              <a:rPr lang="en-US" sz="3600" dirty="0">
                <a:latin typeface="Arial Rounded MT Bold" panose="020F0704030504030204" pitchFamily="34" charset="0"/>
              </a:rPr>
              <a:t>the relationship between people and the land</a:t>
            </a:r>
          </a:p>
          <a:p>
            <a:pPr lvl="1"/>
            <a:endParaRPr lang="en-US" sz="2800" dirty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>
                <a:latin typeface="Arial Rounded MT Bold" panose="020F0704030504030204" pitchFamily="34" charset="0"/>
              </a:rPr>
              <a:t>How do people interact with and change their environment?</a:t>
            </a:r>
          </a:p>
          <a:p>
            <a:pPr lvl="2"/>
            <a:r>
              <a:rPr lang="en-US" sz="2400" dirty="0">
                <a:latin typeface="Arial Rounded MT Bold" panose="020F0704030504030204" pitchFamily="34" charset="0"/>
              </a:rPr>
              <a:t>We depend on the environment</a:t>
            </a:r>
          </a:p>
          <a:p>
            <a:pPr lvl="3"/>
            <a:r>
              <a:rPr lang="en-US" sz="2200" dirty="0">
                <a:latin typeface="Arial Rounded MT Bold" panose="020F0704030504030204" pitchFamily="34" charset="0"/>
              </a:rPr>
              <a:t>Ex: rivers = water, transportation</a:t>
            </a:r>
          </a:p>
          <a:p>
            <a:pPr lvl="2"/>
            <a:r>
              <a:rPr lang="en-US" sz="2400" dirty="0">
                <a:latin typeface="Arial Rounded MT Bold" panose="020F0704030504030204" pitchFamily="34" charset="0"/>
              </a:rPr>
              <a:t>We adapt to the environment</a:t>
            </a:r>
          </a:p>
          <a:p>
            <a:pPr lvl="3"/>
            <a:r>
              <a:rPr lang="en-US" sz="2200" dirty="0">
                <a:latin typeface="Arial Rounded MT Bold" panose="020F0704030504030204" pitchFamily="34" charset="0"/>
              </a:rPr>
              <a:t>Ex: wear shorts in summer, coats in winter</a:t>
            </a:r>
          </a:p>
          <a:p>
            <a:pPr lvl="2"/>
            <a:r>
              <a:rPr lang="en-US" sz="2400" dirty="0">
                <a:latin typeface="Arial Rounded MT Bold" panose="020F0704030504030204" pitchFamily="34" charset="0"/>
              </a:rPr>
              <a:t>We modify the environment</a:t>
            </a:r>
          </a:p>
          <a:p>
            <a:pPr lvl="3"/>
            <a:r>
              <a:rPr lang="en-US" sz="1800" dirty="0">
                <a:latin typeface="Arial Rounded MT Bold" panose="020F0704030504030204" pitchFamily="34" charset="0"/>
              </a:rPr>
              <a:t>Ex: heating and cooling buildings for comfort</a:t>
            </a:r>
            <a:endParaRPr lang="en-US" sz="1800" dirty="0"/>
          </a:p>
        </p:txBody>
      </p:sp>
      <p:pic>
        <p:nvPicPr>
          <p:cNvPr id="2050" name="Picture 2" descr="Image result for hoover dam colorado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983400"/>
            <a:ext cx="5322627" cy="36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8161" y="5978791"/>
            <a:ext cx="3333953" cy="64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Construction of Hoover Dam on Colorado River</a:t>
            </a:r>
          </a:p>
        </p:txBody>
      </p:sp>
    </p:spTree>
    <p:extLst>
      <p:ext uri="{BB962C8B-B14F-4D97-AF65-F5344CB8AC3E}">
        <p14:creationId xmlns:p14="http://schemas.microsoft.com/office/powerpoint/2010/main" val="341465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e result for lancaster 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45" y="0"/>
            <a:ext cx="563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Image result for lancaster 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43" y="0"/>
            <a:ext cx="9263436" cy="695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1930s palmdale 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75631"/>
            <a:ext cx="10819588" cy="67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mage result for 2016 lancaster ca sierra hwy lancaster blv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4" y="508892"/>
            <a:ext cx="11795145" cy="60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800" dirty="0">
                <a:latin typeface="Berlin Sans FB Demi" panose="020E0802020502020306" pitchFamily="34" charset="0"/>
              </a:rPr>
              <a:t>Themes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236" y="409433"/>
            <a:ext cx="7745232" cy="5575315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#4 Movement</a:t>
            </a:r>
            <a:r>
              <a:rPr lang="en-US" sz="3600" dirty="0">
                <a:latin typeface="Arial Rounded MT Bold" panose="020F0704030504030204" pitchFamily="34" charset="0"/>
              </a:rPr>
              <a:t>: the effort of people to overcome the limits of place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Movement of people</a:t>
            </a:r>
          </a:p>
          <a:p>
            <a:pPr lvl="2"/>
            <a:r>
              <a:rPr lang="en-US" sz="2400" dirty="0">
                <a:latin typeface="Arial Rounded MT Bold" panose="020F0704030504030204" pitchFamily="34" charset="0"/>
              </a:rPr>
              <a:t>Cars, trucks, trains, planes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Movement of products</a:t>
            </a:r>
          </a:p>
          <a:p>
            <a:pPr lvl="2"/>
            <a:r>
              <a:rPr lang="en-US" sz="2400" dirty="0">
                <a:latin typeface="Arial Rounded MT Bold" panose="020F0704030504030204" pitchFamily="34" charset="0"/>
              </a:rPr>
              <a:t>Cars, trucks, trains, planes</a:t>
            </a:r>
          </a:p>
          <a:p>
            <a:pPr lvl="1"/>
            <a:r>
              <a:rPr lang="en-US" sz="2400" dirty="0">
                <a:latin typeface="Arial Rounded MT Bold" panose="020F0704030504030204" pitchFamily="34" charset="0"/>
              </a:rPr>
              <a:t>Movement of information/ideas</a:t>
            </a:r>
          </a:p>
          <a:p>
            <a:pPr lvl="2"/>
            <a:r>
              <a:rPr lang="en-US" sz="2400" dirty="0">
                <a:latin typeface="Arial Rounded MT Bold" panose="020F0704030504030204" pitchFamily="34" charset="0"/>
              </a:rPr>
              <a:t>Phones, internet, social media, radio, magazines, TV, mail</a:t>
            </a:r>
          </a:p>
          <a:p>
            <a:endParaRPr lang="en-US" dirty="0"/>
          </a:p>
        </p:txBody>
      </p:sp>
      <p:pic>
        <p:nvPicPr>
          <p:cNvPr id="3074" name="Picture 2" descr="Image result for fedex air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48" y="4705831"/>
            <a:ext cx="3532208" cy="20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ocial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7" y="2797834"/>
            <a:ext cx="5409696" cy="4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ars on free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49" y="1822019"/>
            <a:ext cx="2937935" cy="195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ust bel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7" y="1302836"/>
            <a:ext cx="10764982" cy="54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746" y="225618"/>
            <a:ext cx="1101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#5 Region: </a:t>
            </a: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any area based on one characteristic (larger than place – ex: the South)</a:t>
            </a:r>
          </a:p>
        </p:txBody>
      </p:sp>
    </p:spTree>
    <p:extLst>
      <p:ext uri="{BB962C8B-B14F-4D97-AF65-F5344CB8AC3E}">
        <p14:creationId xmlns:p14="http://schemas.microsoft.com/office/powerpoint/2010/main" val="205367858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228</TotalTime>
  <Words>476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Rounded MT Bold</vt:lpstr>
      <vt:lpstr>Berlin Sans FB Demi</vt:lpstr>
      <vt:lpstr>Calibri</vt:lpstr>
      <vt:lpstr>Corbel</vt:lpstr>
      <vt:lpstr>Liberation Serif</vt:lpstr>
      <vt:lpstr>Wingdings</vt:lpstr>
      <vt:lpstr>Wingdings 2</vt:lpstr>
      <vt:lpstr>Frame</vt:lpstr>
      <vt:lpstr>5 Themes of Geography</vt:lpstr>
      <vt:lpstr>5 Basic Themes of Geography</vt:lpstr>
      <vt:lpstr>PowerPoint Presentation</vt:lpstr>
      <vt:lpstr>Themes Cont’d</vt:lpstr>
      <vt:lpstr>Place cont’d</vt:lpstr>
      <vt:lpstr>Themes Cont’d</vt:lpstr>
      <vt:lpstr>PowerPoint Presentation</vt:lpstr>
      <vt:lpstr>Themes Cont’d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Themes</dc:title>
  <dc:creator>Aileen Simon</dc:creator>
  <cp:lastModifiedBy>Aileen Simon</cp:lastModifiedBy>
  <cp:revision>26</cp:revision>
  <dcterms:created xsi:type="dcterms:W3CDTF">2016-09-13T01:32:55Z</dcterms:created>
  <dcterms:modified xsi:type="dcterms:W3CDTF">2018-09-04T21:36:41Z</dcterms:modified>
</cp:coreProperties>
</file>