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D7D85-5AFF-4863-941B-8108D87B298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57B4-7FF2-47B7-81B3-DB6CE4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Lots of differences between societies and within a culture</a:t>
            </a:r>
          </a:p>
          <a:p>
            <a:r>
              <a:rPr lang="en-US" sz="2800" dirty="0" smtClean="0"/>
              <a:t>Sometimes difference between cultures aren’t as big as those inside cultures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Highbrow </a:t>
            </a:r>
            <a:r>
              <a:rPr lang="en-US" sz="2800" dirty="0" smtClean="0"/>
              <a:t>vs lowbrow (snob vs slob)</a:t>
            </a:r>
          </a:p>
          <a:p>
            <a:pPr lvl="1"/>
            <a:r>
              <a:rPr lang="en-US" sz="2400" dirty="0" smtClean="0"/>
              <a:t>Opera or death metal?</a:t>
            </a:r>
          </a:p>
          <a:p>
            <a:pPr lvl="1"/>
            <a:r>
              <a:rPr lang="en-US" sz="2400" dirty="0" smtClean="0"/>
              <a:t>Polo games or football games?</a:t>
            </a:r>
          </a:p>
          <a:p>
            <a:pPr lvl="1"/>
            <a:r>
              <a:rPr lang="en-US" sz="2400" dirty="0" smtClean="0"/>
              <a:t>Walt Whitman or Us Weekly?</a:t>
            </a:r>
          </a:p>
          <a:p>
            <a:endParaRPr lang="en-US" sz="2800" dirty="0" smtClean="0"/>
          </a:p>
          <a:p>
            <a:r>
              <a:rPr lang="en-US" sz="2800" dirty="0" smtClean="0"/>
              <a:t>Changes over time: Shakespeare – lowbrow in its day, but highbrow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7B4-7FF2-47B7-81B3-DB6CE4846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7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3" y="2092965"/>
            <a:ext cx="11338560" cy="1825096"/>
          </a:xfrm>
        </p:spPr>
        <p:txBody>
          <a:bodyPr anchor="ctr">
            <a:noAutofit/>
          </a:bodyPr>
          <a:lstStyle/>
          <a:p>
            <a:pPr algn="ctr"/>
            <a:r>
              <a:rPr lang="en-US" sz="96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Pop Culture </a:t>
            </a:r>
            <a:br>
              <a:rPr lang="en-US" sz="96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</a:br>
            <a:r>
              <a:rPr lang="en-US" sz="96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vs </a:t>
            </a:r>
            <a:br>
              <a:rPr lang="en-US" sz="96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</a:br>
            <a:r>
              <a:rPr lang="en-US" sz="96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Folk Culture</a:t>
            </a:r>
            <a:endParaRPr lang="en-US" sz="96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7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Pop Philosophy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3833"/>
            <a:ext cx="10820400" cy="50727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culture: </a:t>
            </a:r>
            <a:r>
              <a:rPr lang="en-US" sz="3600" dirty="0" smtClean="0"/>
              <a:t>used to describe the pattern of cultural experiences and attitudes that are associated with more elite segments of society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Low culture: </a:t>
            </a:r>
            <a:r>
              <a:rPr lang="en-US" sz="3600" dirty="0" smtClean="0"/>
              <a:t>used to refer to experience, objects, or attitudes that are associated with average people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Popular culture: </a:t>
            </a:r>
            <a:r>
              <a:rPr lang="en-US" sz="3600" dirty="0" smtClean="0"/>
              <a:t>refers to the pattern of cultural experiences and attitudes in mainstream society, which cuts across different divisions within a society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483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Subculture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335"/>
            <a:ext cx="10820400" cy="510220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Subcultures: </a:t>
            </a:r>
            <a:r>
              <a:rPr lang="en-US" sz="2800" dirty="0" smtClean="0"/>
              <a:t>smaller cultural groups within a larger culture</a:t>
            </a:r>
          </a:p>
          <a:p>
            <a:r>
              <a:rPr lang="en-US" sz="2800" dirty="0" smtClean="0"/>
              <a:t>Members of subcultures are part of the larger culture, but also share a wonderfully specific identity within a smaller group</a:t>
            </a:r>
          </a:p>
          <a:p>
            <a:pPr lvl="1"/>
            <a:r>
              <a:rPr lang="en-US" sz="2600" dirty="0" smtClean="0"/>
              <a:t>Knight High School</a:t>
            </a:r>
          </a:p>
          <a:p>
            <a:pPr lvl="2"/>
            <a:r>
              <a:rPr lang="en-US" sz="2400" dirty="0" smtClean="0"/>
              <a:t>Band </a:t>
            </a:r>
          </a:p>
          <a:p>
            <a:pPr lvl="2"/>
            <a:r>
              <a:rPr lang="en-US" sz="2400" dirty="0" smtClean="0"/>
              <a:t>Theatre </a:t>
            </a:r>
          </a:p>
          <a:p>
            <a:pPr lvl="2"/>
            <a:r>
              <a:rPr lang="en-US" sz="2400" dirty="0" smtClean="0"/>
              <a:t>Athletes </a:t>
            </a:r>
          </a:p>
          <a:p>
            <a:pPr lvl="2"/>
            <a:r>
              <a:rPr lang="en-US" sz="2400" dirty="0" smtClean="0"/>
              <a:t>Anime 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Countercultures: </a:t>
            </a:r>
            <a:r>
              <a:rPr lang="en-US" sz="2800" dirty="0" smtClean="0"/>
              <a:t>type of subculture that rejects the larger culture’s norms and values, actively defy larger society</a:t>
            </a:r>
          </a:p>
          <a:p>
            <a:pPr lvl="1"/>
            <a:r>
              <a:rPr lang="en-US" sz="2600" dirty="0" smtClean="0"/>
              <a:t>1960s Hippies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975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353828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Hipsters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pic>
        <p:nvPicPr>
          <p:cNvPr id="2050" name="Picture 2" descr="Image result for funny hip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1" y="238462"/>
            <a:ext cx="3529020" cy="43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most hipster things e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032" y="2032182"/>
            <a:ext cx="3575074" cy="4748432"/>
          </a:xfrm>
          <a:prstGeom prst="rect">
            <a:avLst/>
          </a:prstGeom>
        </p:spPr>
      </p:pic>
      <p:pic>
        <p:nvPicPr>
          <p:cNvPr id="2056" name="Picture 8" descr="hip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27" y="40699"/>
            <a:ext cx="4944186" cy="67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91641"/>
            <a:ext cx="576262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215" y="130270"/>
            <a:ext cx="5857875" cy="5410200"/>
          </a:xfrm>
          <a:prstGeom prst="rect">
            <a:avLst/>
          </a:prstGeom>
        </p:spPr>
      </p:pic>
      <p:pic>
        <p:nvPicPr>
          <p:cNvPr id="2058" name="Picture 10" descr="Image result for most hipster things e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55" y="1448473"/>
            <a:ext cx="2928179" cy="39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Subculture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1641"/>
            <a:ext cx="10820400" cy="49148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Subcultures: </a:t>
            </a:r>
            <a:r>
              <a:rPr lang="en-US" sz="2800" dirty="0" smtClean="0"/>
              <a:t>smaller cultural groups within a larger culture</a:t>
            </a:r>
          </a:p>
          <a:p>
            <a:r>
              <a:rPr lang="en-US" sz="2800" dirty="0" smtClean="0"/>
              <a:t>Members of subcultures are part of the larger culture, but also share a wonderfully specific identity within a smaller group</a:t>
            </a:r>
          </a:p>
          <a:p>
            <a:pPr lvl="1"/>
            <a:r>
              <a:rPr lang="en-US" sz="2600" dirty="0" smtClean="0"/>
              <a:t>Band </a:t>
            </a:r>
          </a:p>
          <a:p>
            <a:pPr lvl="1"/>
            <a:r>
              <a:rPr lang="en-US" sz="2600" dirty="0" smtClean="0"/>
              <a:t>Theatre</a:t>
            </a:r>
          </a:p>
          <a:p>
            <a:pPr lvl="1"/>
            <a:r>
              <a:rPr lang="en-US" sz="2600" dirty="0" smtClean="0"/>
              <a:t>Athletes</a:t>
            </a:r>
          </a:p>
          <a:p>
            <a:pPr lvl="1"/>
            <a:r>
              <a:rPr lang="en-US" sz="2600" dirty="0" err="1" smtClean="0"/>
              <a:t>Bronies</a:t>
            </a:r>
            <a:endParaRPr lang="en-US" sz="2600" dirty="0" smtClean="0"/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Countercultures: </a:t>
            </a:r>
            <a:r>
              <a:rPr lang="en-US" sz="2800" dirty="0" smtClean="0"/>
              <a:t>type of subculture that rejects the larger culture’s norms and values, actively defy larger society</a:t>
            </a:r>
          </a:p>
          <a:p>
            <a:pPr lvl="1"/>
            <a:r>
              <a:rPr lang="en-US" sz="2600" dirty="0" smtClean="0"/>
              <a:t>1960s Hippies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74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Following the Folk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1641"/>
            <a:ext cx="10820400" cy="49148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Folk culture: </a:t>
            </a:r>
            <a:r>
              <a:rPr lang="en-US" sz="2800" dirty="0" smtClean="0"/>
              <a:t>made by and for relatively small and isolated groups of people</a:t>
            </a:r>
          </a:p>
          <a:p>
            <a:r>
              <a:rPr lang="en-US" sz="2800" dirty="0" smtClean="0"/>
              <a:t>Rooted in tradition, changes more slowly than pop culture</a:t>
            </a:r>
          </a:p>
          <a:p>
            <a:r>
              <a:rPr lang="en-US" sz="2800" dirty="0" smtClean="0"/>
              <a:t>Common threads</a:t>
            </a:r>
          </a:p>
          <a:p>
            <a:pPr lvl="1"/>
            <a:r>
              <a:rPr lang="en-US" sz="2600" dirty="0" smtClean="0"/>
              <a:t>Strong sense of place, rooted in geographic origins of culture</a:t>
            </a:r>
          </a:p>
          <a:p>
            <a:pPr lvl="1"/>
            <a:r>
              <a:rPr lang="en-US" sz="2600" dirty="0" smtClean="0"/>
              <a:t>Focused on the community as a whole, rather than the individual</a:t>
            </a:r>
          </a:p>
          <a:p>
            <a:r>
              <a:rPr lang="en-US" sz="2800" dirty="0" smtClean="0"/>
              <a:t>Transfer traditions and practices orally through generations</a:t>
            </a:r>
          </a:p>
          <a:p>
            <a:r>
              <a:rPr lang="en-US" sz="2800" dirty="0" smtClean="0"/>
              <a:t>Risk of dying out entirely if new generations decline to pass on traditions</a:t>
            </a:r>
          </a:p>
        </p:txBody>
      </p:sp>
    </p:spTree>
    <p:extLst>
      <p:ext uri="{BB962C8B-B14F-4D97-AF65-F5344CB8AC3E}">
        <p14:creationId xmlns:p14="http://schemas.microsoft.com/office/powerpoint/2010/main" val="16438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Amish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1641"/>
            <a:ext cx="10820400" cy="49148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of U.S. folk culture</a:t>
            </a:r>
          </a:p>
          <a:p>
            <a:r>
              <a:rPr lang="en-US" sz="2800" dirty="0" smtClean="0"/>
              <a:t>Christians who believe in living and dressing simply</a:t>
            </a:r>
          </a:p>
          <a:p>
            <a:r>
              <a:rPr lang="en-US" sz="2800" dirty="0" smtClean="0"/>
              <a:t>Mostly in Pennsylvania and Ohio</a:t>
            </a:r>
          </a:p>
          <a:p>
            <a:r>
              <a:rPr lang="en-US" sz="2800" dirty="0" smtClean="0"/>
              <a:t>Strict set of traditions</a:t>
            </a:r>
          </a:p>
          <a:p>
            <a:pPr lvl="1"/>
            <a:r>
              <a:rPr lang="en-US" sz="2600" dirty="0" smtClean="0"/>
              <a:t>Must be baptized in order to remain member of the community</a:t>
            </a:r>
          </a:p>
          <a:p>
            <a:pPr lvl="1"/>
            <a:r>
              <a:rPr lang="en-US" sz="2600" dirty="0" smtClean="0"/>
              <a:t>Prohibited from using electricity, serving in the military, participating in government programs</a:t>
            </a:r>
          </a:p>
          <a:p>
            <a:r>
              <a:rPr lang="en-US" sz="2800" dirty="0" smtClean="0"/>
              <a:t>Travel by horse and buggy</a:t>
            </a:r>
          </a:p>
          <a:p>
            <a:r>
              <a:rPr lang="en-US" sz="2800" dirty="0" smtClean="0"/>
              <a:t>Folk culture historically a source of inspiration for pop </a:t>
            </a:r>
            <a:r>
              <a:rPr lang="en-US" sz="2800" dirty="0"/>
              <a:t>c</a:t>
            </a:r>
            <a:r>
              <a:rPr lang="en-US" sz="2800" dirty="0" smtClean="0"/>
              <a:t>ulture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88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cap="none" dirty="0" smtClean="0">
                <a:solidFill>
                  <a:schemeClr val="accent4">
                    <a:lumMod val="75000"/>
                  </a:schemeClr>
                </a:solidFill>
                <a:latin typeface="Nexa Bold" panose="02000000000000000000" pitchFamily="50" charset="0"/>
              </a:rPr>
              <a:t>Amish</a:t>
            </a:r>
            <a:endParaRPr lang="en-US" sz="7200" cap="none" dirty="0">
              <a:solidFill>
                <a:schemeClr val="accent4">
                  <a:lumMod val="75000"/>
                </a:schemeClr>
              </a:solidFill>
              <a:latin typeface="Nexa Bold" panose="020000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40"/>
            <a:ext cx="5563097" cy="4166953"/>
          </a:xfrm>
          <a:prstGeom prst="rect">
            <a:avLst/>
          </a:prstGeom>
        </p:spPr>
      </p:pic>
      <p:sp>
        <p:nvSpPr>
          <p:cNvPr id="5" name="AutoShape 4" descr="Image result for am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868" y="4380597"/>
            <a:ext cx="3685378" cy="2421440"/>
          </a:xfrm>
          <a:prstGeom prst="rect">
            <a:avLst/>
          </a:prstGeom>
        </p:spPr>
      </p:pic>
      <p:pic>
        <p:nvPicPr>
          <p:cNvPr id="1030" name="Picture 6" descr="Image result for am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885887"/>
            <a:ext cx="4329549" cy="28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55" y="1382030"/>
            <a:ext cx="4485005" cy="299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most hipster things ev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18" y="869281"/>
            <a:ext cx="5755957" cy="5432029"/>
          </a:xfrm>
          <a:prstGeom prst="rect">
            <a:avLst/>
          </a:prstGeom>
        </p:spPr>
      </p:pic>
      <p:pic>
        <p:nvPicPr>
          <p:cNvPr id="3" name="Picture 12" descr="Image result for hipster with beard tattoos suspen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1" y="1754700"/>
            <a:ext cx="3661190" cy="36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1244</TotalTime>
  <Words>386</Words>
  <Application>Microsoft Office PowerPoint</Application>
  <PresentationFormat>Widescreen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Nexa Bold</vt:lpstr>
      <vt:lpstr>Vapor Trail</vt:lpstr>
      <vt:lpstr>Pop Culture  vs  Folk Culture</vt:lpstr>
      <vt:lpstr>Pop Philosophy</vt:lpstr>
      <vt:lpstr>Subculture</vt:lpstr>
      <vt:lpstr>Hipsters</vt:lpstr>
      <vt:lpstr>Subculture</vt:lpstr>
      <vt:lpstr>Following the Folk</vt:lpstr>
      <vt:lpstr>Amish</vt:lpstr>
      <vt:lpstr>Amish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Culture  vs  Folk Culture</dc:title>
  <dc:creator>Aileen Simon</dc:creator>
  <cp:lastModifiedBy>Aileen Simon</cp:lastModifiedBy>
  <cp:revision>11</cp:revision>
  <dcterms:created xsi:type="dcterms:W3CDTF">2018-07-19T19:45:32Z</dcterms:created>
  <dcterms:modified xsi:type="dcterms:W3CDTF">2018-10-31T16:37:23Z</dcterms:modified>
</cp:coreProperties>
</file>